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838" r:id="rId2"/>
  </p:sldMasterIdLst>
  <p:notesMasterIdLst>
    <p:notesMasterId r:id="rId23"/>
  </p:notesMasterIdLst>
  <p:handoutMasterIdLst>
    <p:handoutMasterId r:id="rId24"/>
  </p:handoutMasterIdLst>
  <p:sldIdLst>
    <p:sldId id="386" r:id="rId3"/>
    <p:sldId id="384" r:id="rId4"/>
    <p:sldId id="395" r:id="rId5"/>
    <p:sldId id="411" r:id="rId6"/>
    <p:sldId id="412" r:id="rId7"/>
    <p:sldId id="405" r:id="rId8"/>
    <p:sldId id="402" r:id="rId9"/>
    <p:sldId id="414" r:id="rId10"/>
    <p:sldId id="406" r:id="rId11"/>
    <p:sldId id="415" r:id="rId12"/>
    <p:sldId id="416" r:id="rId13"/>
    <p:sldId id="403" r:id="rId14"/>
    <p:sldId id="407" r:id="rId15"/>
    <p:sldId id="400" r:id="rId16"/>
    <p:sldId id="419" r:id="rId17"/>
    <p:sldId id="420" r:id="rId18"/>
    <p:sldId id="404" r:id="rId19"/>
    <p:sldId id="417" r:id="rId20"/>
    <p:sldId id="418" r:id="rId21"/>
    <p:sldId id="408" r:id="rId22"/>
  </p:sldIdLst>
  <p:sldSz cx="9144000" cy="6858000" type="screen4x3"/>
  <p:notesSz cx="6381750" cy="8686800"/>
  <p:custDataLst>
    <p:tags r:id="rId25"/>
  </p:custDataLst>
  <p:defaultTextStyle>
    <a:defPPr>
      <a:defRPr lang="pt-BR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736">
          <p15:clr>
            <a:srgbClr val="A4A3A4"/>
          </p15:clr>
        </p15:guide>
        <p15:guide id="2" pos="201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5254"/>
    <a:srgbClr val="314B4D"/>
    <a:srgbClr val="95B8BB"/>
    <a:srgbClr val="5D8D91"/>
    <a:srgbClr val="0D2BAB"/>
    <a:srgbClr val="B4CC54"/>
    <a:srgbClr val="FFD5D5"/>
    <a:srgbClr val="0060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09" autoAdjust="0"/>
    <p:restoredTop sz="95439" autoAdjust="0"/>
  </p:normalViewPr>
  <p:slideViewPr>
    <p:cSldViewPr snapToGrid="0">
      <p:cViewPr varScale="1">
        <p:scale>
          <a:sx n="68" d="100"/>
          <a:sy n="68" d="100"/>
        </p:scale>
        <p:origin x="1434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2717" y="-72"/>
      </p:cViewPr>
      <p:guideLst>
        <p:guide orient="horz" pos="2736"/>
        <p:guide pos="201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765425" cy="434975"/>
          </a:xfrm>
          <a:prstGeom prst="rect">
            <a:avLst/>
          </a:prstGeom>
        </p:spPr>
        <p:txBody>
          <a:bodyPr vert="horz" lIns="91312" tIns="45656" rIns="91312" bIns="45656" rtlCol="0"/>
          <a:lstStyle>
            <a:lvl1pPr algn="l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614738" y="0"/>
            <a:ext cx="2765425" cy="434975"/>
          </a:xfrm>
          <a:prstGeom prst="rect">
            <a:avLst/>
          </a:prstGeom>
        </p:spPr>
        <p:txBody>
          <a:bodyPr vert="horz" lIns="91312" tIns="45656" rIns="91312" bIns="45656" rtlCol="0"/>
          <a:lstStyle>
            <a:lvl1pPr algn="r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fld id="{476F2438-C599-1042-B22E-4F2C800A97BC}" type="datetimeFigureOut">
              <a:rPr lang="pt-BR"/>
              <a:pPr>
                <a:defRPr/>
              </a:pPr>
              <a:t>28/04/2019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250238"/>
            <a:ext cx="2765425" cy="434975"/>
          </a:xfrm>
          <a:prstGeom prst="rect">
            <a:avLst/>
          </a:prstGeom>
        </p:spPr>
        <p:txBody>
          <a:bodyPr vert="horz" lIns="91312" tIns="45656" rIns="91312" bIns="45656" rtlCol="0" anchor="b"/>
          <a:lstStyle>
            <a:lvl1pPr algn="l">
              <a:defRPr sz="1200">
                <a:latin typeface="Arial" pitchFamily="34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614738" y="8250238"/>
            <a:ext cx="2765425" cy="434975"/>
          </a:xfrm>
          <a:prstGeom prst="rect">
            <a:avLst/>
          </a:prstGeom>
        </p:spPr>
        <p:txBody>
          <a:bodyPr vert="horz" wrap="square" lIns="91312" tIns="45656" rIns="91312" bIns="45656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273D0F0B-820C-2149-AF03-56B86B13E126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8300591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765425" cy="434975"/>
          </a:xfrm>
          <a:prstGeom prst="rect">
            <a:avLst/>
          </a:prstGeom>
        </p:spPr>
        <p:txBody>
          <a:bodyPr vert="horz" lIns="91312" tIns="45656" rIns="91312" bIns="45656" rtlCol="0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614738" y="0"/>
            <a:ext cx="2765425" cy="434975"/>
          </a:xfrm>
          <a:prstGeom prst="rect">
            <a:avLst/>
          </a:prstGeom>
        </p:spPr>
        <p:txBody>
          <a:bodyPr vert="horz" lIns="91312" tIns="45656" rIns="91312" bIns="45656" rtlCol="0"/>
          <a:lstStyle>
            <a:lvl1pPr algn="r">
              <a:defRPr sz="1200">
                <a:latin typeface="Arial" charset="0"/>
              </a:defRPr>
            </a:lvl1pPr>
          </a:lstStyle>
          <a:p>
            <a:pPr>
              <a:defRPr/>
            </a:pPr>
            <a:fld id="{152E0582-BCD0-FE48-91B7-7A93B227A4F0}" type="datetimeFigureOut">
              <a:rPr lang="pt-BR"/>
              <a:pPr>
                <a:defRPr/>
              </a:pPr>
              <a:t>28/04/2019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019175" y="650875"/>
            <a:ext cx="4343400" cy="32575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312" tIns="45656" rIns="91312" bIns="45656" rtlCol="0" anchor="ctr"/>
          <a:lstStyle/>
          <a:p>
            <a:pPr lv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38175" y="4125913"/>
            <a:ext cx="5105400" cy="3910012"/>
          </a:xfrm>
          <a:prstGeom prst="rect">
            <a:avLst/>
          </a:prstGeom>
        </p:spPr>
        <p:txBody>
          <a:bodyPr vert="horz" lIns="91312" tIns="45656" rIns="91312" bIns="45656" rtlCol="0"/>
          <a:lstStyle/>
          <a:p>
            <a:pPr lvl="0"/>
            <a:r>
              <a:rPr lang="pt-BR" noProof="0"/>
              <a:t>Clique para editar o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250238"/>
            <a:ext cx="2765425" cy="434975"/>
          </a:xfrm>
          <a:prstGeom prst="rect">
            <a:avLst/>
          </a:prstGeom>
        </p:spPr>
        <p:txBody>
          <a:bodyPr vert="horz" lIns="91312" tIns="45656" rIns="91312" bIns="45656" rtlCol="0" anchor="b"/>
          <a:lstStyle>
            <a:lvl1pPr algn="l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614738" y="8250238"/>
            <a:ext cx="2765425" cy="434975"/>
          </a:xfrm>
          <a:prstGeom prst="rect">
            <a:avLst/>
          </a:prstGeom>
        </p:spPr>
        <p:txBody>
          <a:bodyPr vert="horz" wrap="square" lIns="91312" tIns="45656" rIns="91312" bIns="45656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661ABDA-FE35-9645-8C6E-5084AF5A7E1E}" type="slidenum">
              <a:rPr lang="pt-BR" altLang="pt-BR"/>
              <a:pPr/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6439578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3425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1624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65016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61468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7519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39" r:id="rId1"/>
    <p:sldLayoutId id="2147483840" r:id="rId2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Futura Hv BT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Futura Hv BT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Futura Hv BT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Futura Hv BT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Futura Hv BT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Futura Hv BT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Futura Hv BT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rgbClr val="4D4D4D"/>
          </a:solidFill>
          <a:latin typeface="Futura Hv BT" pitchFamily="34" charset="0"/>
        </a:defRPr>
      </a:lvl9pPr>
    </p:titleStyle>
    <p:bodyStyle>
      <a:lvl1pPr marL="268288" indent="-268288" algn="l" rtl="0" eaLnBrk="0" fontAlgn="base" hangingPunct="0">
        <a:spcBef>
          <a:spcPct val="100000"/>
        </a:spcBef>
        <a:spcAft>
          <a:spcPct val="0"/>
        </a:spcAft>
        <a:buSzPct val="90000"/>
        <a:buChar char="•"/>
        <a:defRPr sz="2200">
          <a:solidFill>
            <a:schemeClr val="tx1"/>
          </a:solidFill>
          <a:latin typeface="+mn-lt"/>
          <a:ea typeface="+mn-ea"/>
          <a:cs typeface="+mn-cs"/>
        </a:defRPr>
      </a:lvl1pPr>
      <a:lvl2pPr marL="712788" indent="-265113" algn="l" rtl="0" eaLnBrk="0" fontAlgn="base" hangingPunct="0">
        <a:spcBef>
          <a:spcPct val="50000"/>
        </a:spcBef>
        <a:spcAft>
          <a:spcPct val="20000"/>
        </a:spcAft>
        <a:buSzPct val="70000"/>
        <a:buFont typeface="Wingdings 3" charset="2"/>
        <a:buChar char=""/>
        <a:defRPr sz="2000">
          <a:solidFill>
            <a:schemeClr val="tx1"/>
          </a:solidFill>
          <a:latin typeface="+mn-lt"/>
        </a:defRPr>
      </a:lvl2pPr>
      <a:lvl3pPr marL="1169988" indent="-277813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>
          <a:solidFill>
            <a:schemeClr val="tx1"/>
          </a:solidFill>
          <a:latin typeface="+mn-lt"/>
        </a:defRPr>
      </a:lvl3pPr>
      <a:lvl4pPr marL="1519238" indent="-169863" algn="l" rtl="0" eaLnBrk="0" fontAlgn="base" hangingPunct="0">
        <a:spcBef>
          <a:spcPct val="20000"/>
        </a:spcBef>
        <a:spcAft>
          <a:spcPct val="0"/>
        </a:spcAft>
        <a:buSzPct val="65000"/>
        <a:buChar char="•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EurostileT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EurostileT" pitchFamily="34" charset="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EurostileT" pitchFamily="34" charset="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EurostileT" pitchFamily="34" charset="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EurostileT" pitchFamily="34" charset="0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842" r:id="rId1"/>
    <p:sldLayoutId id="2147483843" r:id="rId2"/>
    <p:sldLayoutId id="2147483844" r:id="rId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CaixaDeTexto 1"/>
          <p:cNvSpPr txBox="1">
            <a:spLocks noChangeArrowheads="1"/>
          </p:cNvSpPr>
          <p:nvPr/>
        </p:nvSpPr>
        <p:spPr bwMode="auto">
          <a:xfrm>
            <a:off x="0" y="4598988"/>
            <a:ext cx="9144000" cy="477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algn="ctr" eaLnBrk="1" hangingPunct="1"/>
            <a:r>
              <a:rPr lang="pt-BR" altLang="pt-BR" sz="2500" b="1" dirty="0">
                <a:solidFill>
                  <a:srgbClr val="314B4D"/>
                </a:solidFill>
                <a:latin typeface="Calibri" charset="0"/>
                <a:ea typeface="Calibri" charset="0"/>
                <a:cs typeface="Calibri" charset="0"/>
              </a:rPr>
              <a:t>Nome do autor/Orientador(a): Manoel Muniz / Tadeu Faria</a:t>
            </a:r>
          </a:p>
        </p:txBody>
      </p:sp>
      <p:sp>
        <p:nvSpPr>
          <p:cNvPr id="4" name="Retângulo de cantos arredondados 3"/>
          <p:cNvSpPr/>
          <p:nvPr/>
        </p:nvSpPr>
        <p:spPr>
          <a:xfrm>
            <a:off x="997528" y="1805049"/>
            <a:ext cx="7065818" cy="2588821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9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r>
              <a:rPr lang="pt-BR" sz="34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3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>
              <a:defRPr/>
            </a:pPr>
            <a:endParaRPr lang="pt-BR" sz="34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3075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Mecanismos arquiteturais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pt-BR" sz="2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Aplication</a:t>
            </a: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Server</a:t>
            </a:r>
          </a:p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Front </a:t>
            </a:r>
            <a:r>
              <a:rPr lang="pt-BR" sz="20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End</a:t>
            </a: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Alta disponibilidade</a:t>
            </a: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Integração com sistemas externos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CE0106ED-4F1E-49A9-AFBC-E52B1013EF0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67705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3075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Mecanismos arquiteturais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Autenticação</a:t>
            </a:r>
          </a:p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Segurança</a:t>
            </a: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Sistema operacional </a:t>
            </a: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Integração com sistemas externos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ADDAD916-3276-4415-AABA-993E89AADD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9459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4099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Diagrama de Componentes</a:t>
            </a:r>
          </a:p>
        </p:txBody>
      </p:sp>
      <p:sp>
        <p:nvSpPr>
          <p:cNvPr id="8" name="CaixaDeTexto 2">
            <a:extLst>
              <a:ext uri="{FF2B5EF4-FFF2-40B4-BE49-F238E27FC236}">
                <a16:creationId xmlns:a16="http://schemas.microsoft.com/office/drawing/2014/main" id="{F25B861C-5DCA-4C43-8238-2BFD5D5367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67BE47FE-169D-4129-B1EA-8171262B84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1765300"/>
            <a:ext cx="6977575" cy="414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4731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4099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Diagrama de Implantação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05019B0D-F8D5-43F0-9E08-BD6C445A1B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347" y="1718041"/>
            <a:ext cx="6921305" cy="4223532"/>
          </a:xfrm>
          <a:prstGeom prst="rect">
            <a:avLst/>
          </a:prstGeom>
        </p:spPr>
      </p:pic>
      <p:sp>
        <p:nvSpPr>
          <p:cNvPr id="8" name="CaixaDeTexto 2">
            <a:extLst>
              <a:ext uri="{FF2B5EF4-FFF2-40B4-BE49-F238E27FC236}">
                <a16:creationId xmlns:a16="http://schemas.microsoft.com/office/drawing/2014/main" id="{2CBB19AA-E17D-4137-8A82-AAC2ED1CEC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84608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7171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Apresentação do Protótipo Arquitetural – API e Autenticação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9ED58A1F-FA04-4A46-A23C-05FEE202D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API_Autenticacao">
            <a:hlinkClick r:id="" action="ppaction://media"/>
            <a:extLst>
              <a:ext uri="{FF2B5EF4-FFF2-40B4-BE49-F238E27FC236}">
                <a16:creationId xmlns:a16="http://schemas.microsoft.com/office/drawing/2014/main" id="{AB566FDA-5DA7-47A2-9737-B58D3FEB41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07906" y="1683406"/>
            <a:ext cx="7519158" cy="43094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98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7171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Apresentação do Protótipo Arquitetural – Interoperabilidade</a:t>
            </a: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9ED58A1F-FA04-4A46-A23C-05FEE202D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ntegração_ActiveMQ">
            <a:hlinkClick r:id="" action="ppaction://media"/>
            <a:extLst>
              <a:ext uri="{FF2B5EF4-FFF2-40B4-BE49-F238E27FC236}">
                <a16:creationId xmlns:a16="http://schemas.microsoft.com/office/drawing/2014/main" id="{F8A7BA6B-9836-428B-A8DF-F513A44FE2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8979" y="1683405"/>
            <a:ext cx="7702814" cy="433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99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293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7171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Apresentação do Protótipo Arquitetural – Web Responsiva</a:t>
            </a: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9ED58A1F-FA04-4A46-A23C-05FEE202DE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" name="WebResponsiva">
            <a:hlinkClick r:id="" action="ppaction://media"/>
            <a:extLst>
              <a:ext uri="{FF2B5EF4-FFF2-40B4-BE49-F238E27FC236}">
                <a16:creationId xmlns:a16="http://schemas.microsoft.com/office/drawing/2014/main" id="{26ECB1C3-C6FA-45D2-8EA9-0D68FBC140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8977" y="1681290"/>
            <a:ext cx="7680960" cy="4317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92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1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4099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Avaliação da Arquitetura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 arquitetura proposta para esse projeto busca atender os requisitos de funcionais e não funcionais, com capacidade para atender às exigências de negócio atual e as alterações e correções necessárias com o menor impacto possível. 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 separação do sistema em camadas, como apresentação e APIs, e módulos de funcionamento, como vendas ou SAC, busca facilitar o entendimento pela equipe de análise, desenvolvimento e sustentação.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763D697F-6A60-4659-837E-B61AB08368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3561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4099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Avaliação da Arquitetura – PONTOS FORTES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Divisão da aplicação em camadas e módulos por funcionalidade;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Linguagens e frameworks com boa aceitação de mercado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Servidores virtualizados - upgrade de hardware, recuperação de falhas  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Integração com sistemas externos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AMQP – </a:t>
            </a:r>
            <a:r>
              <a:rPr lang="pt-BR" sz="2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Advanced</a:t>
            </a: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  <a:r>
              <a:rPr lang="pt-BR" sz="2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Message</a:t>
            </a: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  <a:r>
              <a:rPr lang="pt-BR" sz="2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Queuing</a:t>
            </a: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  <a:r>
              <a:rPr lang="pt-BR" sz="2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Protocol</a:t>
            </a: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763D697F-6A60-4659-837E-B61AB08368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45805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4099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Avaliação da Arquitetura – LIMITAÇÕES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763D697F-6A60-4659-837E-B61AB08368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0BDF05C9-019C-4213-A6A5-34106FB1FF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1789" y="1922463"/>
            <a:ext cx="8347978" cy="373274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Infraestrutura própria – custos de aquisição e manutenção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Infraestrutura própria – expansão limitada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Performance – avaliações rotineiras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4307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2051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Proposta</a:t>
            </a:r>
          </a:p>
        </p:txBody>
      </p:sp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r>
              <a:rPr lang="pt-BR" dirty="0"/>
              <a:t>Apresentar uma proposta de arquitetura para desenvolver um sistema de </a:t>
            </a:r>
            <a:r>
              <a:rPr lang="pt-BR" i="1" dirty="0"/>
              <a:t>e-commerce,</a:t>
            </a:r>
            <a:r>
              <a:rPr lang="pt-BR" dirty="0"/>
              <a:t> no modelo de negócio </a:t>
            </a:r>
            <a:r>
              <a:rPr lang="pt-BR" dirty="0" err="1"/>
              <a:t>dropshipping</a:t>
            </a:r>
            <a:r>
              <a:rPr lang="pt-BR" dirty="0"/>
              <a:t>, para ser acessado por meio de internet, em dispositivos móveis ou desktops. </a:t>
            </a:r>
          </a:p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r>
              <a:rPr lang="pt-BR" dirty="0"/>
              <a:t>A arquitetura proposta para o sistema busca atender os requisitos funcionais e não funcionais, visando também as evoluções futuras, seja por necessidade ou oportunidade. Além da divisão em camadas de software, o sistema também deve ter sua implantação em diferentes servidores virtualizados .</a:t>
            </a: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  <p:sp>
        <p:nvSpPr>
          <p:cNvPr id="2053" name="CaixaDeTexto 2"/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4099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Conclusões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2"/>
            <a:ext cx="8828087" cy="42509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Proposta arquitetural trouxe um grande desafio</a:t>
            </a: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Existe de um grande número de produtos de mercado, linguagens de programação e frameworks. 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No meu dia-a-dia, essas tecnologias não são utilizadas, o que me fez buscar conhecimento mais aprofundado em vários temas, e a comunicação entre elas.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 proposta arquitetura desse projeto é baseada em tecnologias e padrões de mercado, que combinadas com uso de técnicas de gerenciamento e desenvolvimento de sistemas podem produzir um software de ótima qualidade.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</p:txBody>
      </p:sp>
      <p:sp>
        <p:nvSpPr>
          <p:cNvPr id="4101" name="CaixaDeTexto 2"/>
          <p:cNvSpPr txBox="1">
            <a:spLocks noChangeArrowheads="1"/>
          </p:cNvSpPr>
          <p:nvPr/>
        </p:nvSpPr>
        <p:spPr bwMode="auto">
          <a:xfrm>
            <a:off x="228600" y="461963"/>
            <a:ext cx="88265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lnSpc>
                <a:spcPts val="2800"/>
              </a:lnSpc>
            </a:pPr>
            <a:r>
              <a:rPr lang="pt-BR" altLang="pt-BR" sz="2800" b="1" dirty="0">
                <a:latin typeface="Calibri" charset="0"/>
                <a:ea typeface="Calibri" charset="0"/>
                <a:cs typeface="Calibri" charset="0"/>
              </a:rPr>
              <a:t>Título do trabalho (fonte </a:t>
            </a:r>
            <a:r>
              <a:rPr lang="pt-BR" altLang="pt-BR" sz="2800" b="1" dirty="0" err="1">
                <a:latin typeface="Calibri" charset="0"/>
                <a:ea typeface="Calibri" charset="0"/>
                <a:cs typeface="Calibri" charset="0"/>
              </a:rPr>
              <a:t>Calibri</a:t>
            </a:r>
            <a:r>
              <a:rPr lang="pt-BR" altLang="pt-BR" sz="2800" b="1" dirty="0">
                <a:latin typeface="Calibri" charset="0"/>
                <a:ea typeface="Calibri" charset="0"/>
                <a:cs typeface="Calibri" charset="0"/>
              </a:rPr>
              <a:t>, tamanho 28)</a:t>
            </a:r>
          </a:p>
        </p:txBody>
      </p:sp>
    </p:spTree>
    <p:extLst>
      <p:ext uri="{BB962C8B-B14F-4D97-AF65-F5344CB8AC3E}">
        <p14:creationId xmlns:p14="http://schemas.microsoft.com/office/powerpoint/2010/main" val="3720093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3075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Requisitos Funcionais - Diagrama de casos de uso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D8C4FCE-6898-4434-98EC-37DFD7618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500" y="2310618"/>
            <a:ext cx="4256931" cy="2236763"/>
          </a:xfrm>
          <a:prstGeom prst="rect">
            <a:avLst/>
          </a:prstGeom>
        </p:spPr>
      </p:pic>
      <p:sp>
        <p:nvSpPr>
          <p:cNvPr id="10" name="CaixaDeTexto 2">
            <a:extLst>
              <a:ext uri="{FF2B5EF4-FFF2-40B4-BE49-F238E27FC236}">
                <a16:creationId xmlns:a16="http://schemas.microsoft.com/office/drawing/2014/main" id="{53CD6A19-3907-49DB-BDB4-5F84E4077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A6CD8E74-C0E7-49D5-A38D-E1741B1B0A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400" y="2310618"/>
            <a:ext cx="3482299" cy="23595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3075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Requisitos Funcionais - Diagrama de casos de uso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10" name="CaixaDeTexto 2">
            <a:extLst>
              <a:ext uri="{FF2B5EF4-FFF2-40B4-BE49-F238E27FC236}">
                <a16:creationId xmlns:a16="http://schemas.microsoft.com/office/drawing/2014/main" id="{53CD6A19-3907-49DB-BDB4-5F84E4077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90B3D098-6CE1-4F49-A14C-6C7676CEF9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7" y="1688146"/>
            <a:ext cx="4150622" cy="3875611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8CCB0724-B92F-433C-B341-F38CDE24D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8753" y="1688146"/>
            <a:ext cx="4649730" cy="3875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968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3075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Requisitos Funcionais - Diagrama de casos de uso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10" name="CaixaDeTexto 2">
            <a:extLst>
              <a:ext uri="{FF2B5EF4-FFF2-40B4-BE49-F238E27FC236}">
                <a16:creationId xmlns:a16="http://schemas.microsoft.com/office/drawing/2014/main" id="{53CD6A19-3907-49DB-BDB4-5F84E4077F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839F95A-5289-480B-B1AA-D1872C6ED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5069" y="1993289"/>
            <a:ext cx="3838575" cy="315277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2352C8FE-7988-4E77-9EBB-E7AB6C1CED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613" y="2024062"/>
            <a:ext cx="3857625" cy="280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4814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3075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Requisitos Não Funcionais 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pt-B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O sistema deve suportar ambientes Web responsivos e ambientes móveis. 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O sistema deve ser rápido. </a:t>
            </a:r>
          </a:p>
          <a:p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O sistema deve apresentar manutenção facilitada. 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BFC50941-0EF7-48FB-A1BF-BC835336B71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29048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3075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Restrições de projeto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38148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O sistema deve ser desenvolvido em Java e </a:t>
            </a:r>
            <a:r>
              <a:rPr lang="pt-BR" sz="23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Typescript</a:t>
            </a: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285750" indent="-28575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endParaRPr lang="pt-BR" dirty="0"/>
          </a:p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O sistema deve se integrar aos sistemas de parceiros, para enviar e receber mensagens, através de fila de mensagens</a:t>
            </a:r>
          </a:p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lvl="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O sistema deve ser modular para facilitar o desenvolvimento, implantação e manutenção</a:t>
            </a: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9E4888CE-F0EE-47FF-9AF0-62BAEC8007F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188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3075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Restrições de projeto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4197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lvl="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lvl="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 autenticação de acesso dos usuários deve usar o padrão OAuth2</a:t>
            </a:r>
          </a:p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 marL="342900" indent="-342900"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buFont typeface="Arial" panose="020B0604020202020204" pitchFamily="34" charset="0"/>
              <a:buChar char="•"/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O sistema deve ser responsivo e apresentar o mesmo padrão visual da interface em dispositivos diferentes, desde desktops até outros pequenos como smartphones ou tablets.</a:t>
            </a:r>
          </a:p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02C60B2E-3C13-4567-987C-E385872260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58450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/>
          <p:cNvSpPr/>
          <p:nvPr/>
        </p:nvSpPr>
        <p:spPr>
          <a:xfrm>
            <a:off x="0" y="1001713"/>
            <a:ext cx="9144000" cy="665162"/>
          </a:xfrm>
          <a:prstGeom prst="rect">
            <a:avLst/>
          </a:prstGeom>
          <a:gradFill flip="none" rotWithShape="1">
            <a:gsLst>
              <a:gs pos="0">
                <a:srgbClr val="95B8BB"/>
              </a:gs>
              <a:gs pos="100000">
                <a:srgbClr val="5D8D91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t-BR" dirty="0"/>
          </a:p>
        </p:txBody>
      </p:sp>
      <p:sp>
        <p:nvSpPr>
          <p:cNvPr id="3075" name="CaixaDeTexto 2"/>
          <p:cNvSpPr txBox="1">
            <a:spLocks noChangeArrowheads="1"/>
          </p:cNvSpPr>
          <p:nvPr/>
        </p:nvSpPr>
        <p:spPr bwMode="auto">
          <a:xfrm>
            <a:off x="206375" y="1100138"/>
            <a:ext cx="8736013" cy="476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/>
            <a:r>
              <a:rPr lang="pt-BR" altLang="pt-BR" sz="2500" b="1" dirty="0">
                <a:latin typeface="Calibri" charset="0"/>
                <a:ea typeface="Calibri" charset="0"/>
                <a:cs typeface="Calibri" charset="0"/>
              </a:rPr>
              <a:t>Mecanismos arquiteturais</a:t>
            </a:r>
          </a:p>
        </p:txBody>
      </p:sp>
      <p:sp>
        <p:nvSpPr>
          <p:cNvPr id="9" name="Rectangle 3"/>
          <p:cNvSpPr>
            <a:spLocks noChangeArrowheads="1"/>
          </p:cNvSpPr>
          <p:nvPr/>
        </p:nvSpPr>
        <p:spPr bwMode="auto">
          <a:xfrm>
            <a:off x="179388" y="1770063"/>
            <a:ext cx="8828087" cy="41195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Persistência</a:t>
            </a:r>
          </a:p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APIs</a:t>
            </a:r>
          </a:p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Log</a:t>
            </a:r>
          </a:p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endParaRPr lang="pt-BR" sz="23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800"/>
              </a:lnSpc>
              <a:spcBef>
                <a:spcPts val="400"/>
              </a:spcBef>
              <a:spcAft>
                <a:spcPts val="400"/>
              </a:spcAft>
              <a:defRPr/>
            </a:pPr>
            <a:r>
              <a:rPr lang="pt-BR" sz="23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Build </a:t>
            </a:r>
            <a:endParaRPr lang="pt-BR" sz="2000" b="1" dirty="0">
              <a:solidFill>
                <a:schemeClr val="tx1">
                  <a:lumMod val="75000"/>
                  <a:lumOff val="25000"/>
                </a:schemeClr>
              </a:solidFill>
              <a:latin typeface="Calibri" pitchFamily="34" charset="0"/>
            </a:endParaRPr>
          </a:p>
          <a:p>
            <a:pPr>
              <a:lnSpc>
                <a:spcPts val="2400"/>
              </a:lnSpc>
              <a:spcBef>
                <a:spcPts val="400"/>
              </a:spcBef>
              <a:spcAft>
                <a:spcPts val="1200"/>
              </a:spcAft>
              <a:defRPr/>
            </a:pPr>
            <a:r>
              <a:rPr lang="pt-BR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" pitchFamily="34" charset="0"/>
              </a:rPr>
              <a:t> </a:t>
            </a:r>
          </a:p>
        </p:txBody>
      </p:sp>
      <p:sp>
        <p:nvSpPr>
          <p:cNvPr id="6" name="CaixaDeTexto 2">
            <a:extLst>
              <a:ext uri="{FF2B5EF4-FFF2-40B4-BE49-F238E27FC236}">
                <a16:creationId xmlns:a16="http://schemas.microsoft.com/office/drawing/2014/main" id="{6E0A757D-3A78-4660-97BE-1E27B0FE5F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461963"/>
            <a:ext cx="8826500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r>
              <a:rPr lang="pt-BR" sz="2800" b="1" dirty="0">
                <a:latin typeface="Calibri" panose="020F0502020204030204" pitchFamily="34" charset="0"/>
                <a:cs typeface="Calibri" panose="020F0502020204030204" pitchFamily="34" charset="0"/>
              </a:rPr>
              <a:t>SISTEMA DE CONTROLE DE VENDAS DROPSHIPPING</a:t>
            </a:r>
            <a:endParaRPr lang="pt-BR" sz="2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347739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esign padrão">
  <a:themeElements>
    <a:clrScheme name="Design padrã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sign padrão">
      <a:majorFont>
        <a:latin typeface="Futura Hv BT"/>
        <a:ea typeface=""/>
        <a:cs typeface=""/>
      </a:majorFont>
      <a:minorFont>
        <a:latin typeface="Trebuchet MS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sign padrã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sign padrã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sign padrã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ersonalizar design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</TotalTime>
  <Words>650</Words>
  <Application>Microsoft Office PowerPoint</Application>
  <PresentationFormat>Apresentação na tela (4:3)</PresentationFormat>
  <Paragraphs>121</Paragraphs>
  <Slides>20</Slides>
  <Notes>0</Notes>
  <HiddenSlides>0</HiddenSlides>
  <MMClips>3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20</vt:i4>
      </vt:variant>
    </vt:vector>
  </HeadingPairs>
  <TitlesOfParts>
    <vt:vector size="28" baseType="lpstr">
      <vt:lpstr>Arial</vt:lpstr>
      <vt:lpstr>Calibri</vt:lpstr>
      <vt:lpstr>EurostileT</vt:lpstr>
      <vt:lpstr>Futura Hv BT</vt:lpstr>
      <vt:lpstr>Trebuchet MS</vt:lpstr>
      <vt:lpstr>Wingdings 3</vt:lpstr>
      <vt:lpstr>Design padrão</vt:lpstr>
      <vt:lpstr>Personalizar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Manager/>
  <Company>PUC Minas Virtual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Modelo de apresentação de TCC</dc:title>
  <dc:subject>Apresentação de TCC</dc:subject>
  <dc:creator>Marcos Kutova</dc:creator>
  <cp:keywords>TCC, projeto aplicativo, desenvolvimento web</cp:keywords>
  <dc:description/>
  <cp:lastModifiedBy>Paula Xavier Muniz</cp:lastModifiedBy>
  <cp:revision>34</cp:revision>
  <cp:lastPrinted>2012-09-25T11:26:21Z</cp:lastPrinted>
  <dcterms:created xsi:type="dcterms:W3CDTF">2015-09-11T18:04:53Z</dcterms:created>
  <dcterms:modified xsi:type="dcterms:W3CDTF">2019-04-28T21:46:01Z</dcterms:modified>
  <cp:category>Educação</cp:category>
</cp:coreProperties>
</file>

<file path=docProps/thumbnail.jpeg>
</file>